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304" r:id="rId6"/>
    <p:sldId id="305" r:id="rId7"/>
    <p:sldId id="306" r:id="rId8"/>
    <p:sldId id="308" r:id="rId9"/>
    <p:sldId id="313" r:id="rId10"/>
    <p:sldId id="309" r:id="rId11"/>
    <p:sldId id="315" r:id="rId12"/>
    <p:sldId id="310" r:id="rId13"/>
    <p:sldId id="311" r:id="rId14"/>
    <p:sldId id="312" r:id="rId15"/>
    <p:sldId id="316" r:id="rId16"/>
    <p:sldId id="268" r:id="rId17"/>
    <p:sldId id="270" r:id="rId18"/>
    <p:sldId id="271" r:id="rId19"/>
    <p:sldId id="275" r:id="rId20"/>
    <p:sldId id="295" r:id="rId21"/>
    <p:sldId id="276" r:id="rId22"/>
    <p:sldId id="277" r:id="rId23"/>
    <p:sldId id="278" r:id="rId24"/>
    <p:sldId id="279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317" r:id="rId33"/>
    <p:sldId id="318" r:id="rId34"/>
    <p:sldId id="319" r:id="rId35"/>
    <p:sldId id="26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JUqhzRCG90pmUVeTJ3qvI+i8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6C46"/>
    <a:srgbClr val="FFF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91"/>
  </p:normalViewPr>
  <p:slideViewPr>
    <p:cSldViewPr snapToGrid="0" showGuides="1">
      <p:cViewPr varScale="1">
        <p:scale>
          <a:sx n="98" d="100"/>
          <a:sy n="98" d="100"/>
        </p:scale>
        <p:origin x="11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205962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453929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" y="1649673"/>
            <a:ext cx="1620520" cy="7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9326882" y="6400800"/>
            <a:ext cx="267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hyperlink" Target="https://commons.wikimedia.org/wiki/File:201704_brain.svg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5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4_AIH_2_680x512px.tif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ony_counting_under_colony_counter,.jpg" TargetMode="External"/><Relationship Id="rId10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hyperlink" Target="https://commons.wikimedia.org/wiki/File:Collage_of_ethnic_groups.jp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emf"/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Colony_counting_under_colony_counter,.jpg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lage_of_ethnic_groups.jpg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8.png"/><Relationship Id="rId9" Type="http://schemas.openxmlformats.org/officeDocument/2006/relationships/hyperlink" Target="https://commons.wikimedia.org/wiki/File:4_AIH_2_680x512px.ti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2222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9A3334"/>
              </a:buClr>
              <a:buSzPts val="3300"/>
            </a:pPr>
            <a:r>
              <a:rPr lang="en-US" sz="3300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3068167" y="3646841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16" y="224097"/>
            <a:ext cx="7886700" cy="1325563"/>
          </a:xfrm>
        </p:spPr>
        <p:txBody>
          <a:bodyPr/>
          <a:lstStyle/>
          <a:p>
            <a:r>
              <a:rPr lang="en-US" dirty="0"/>
              <a:t>Missingness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5AD08-ADDD-29D9-1585-729990290D7F}"/>
              </a:ext>
            </a:extLst>
          </p:cNvPr>
          <p:cNvSpPr txBox="1"/>
          <p:nvPr/>
        </p:nvSpPr>
        <p:spPr>
          <a:xfrm>
            <a:off x="508349" y="1394691"/>
            <a:ext cx="11498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Missingness happens!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Clinical data may be incomplete (e.g., participant didn’t answer questionnaire)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pooled from multiple sources, not all collected a particular set of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Multi-’</a:t>
            </a:r>
            <a:r>
              <a:rPr lang="en-US" sz="2400" dirty="0" err="1"/>
              <a:t>omic</a:t>
            </a:r>
            <a:r>
              <a:rPr lang="en-US" sz="2400" dirty="0"/>
              <a:t> data, some participants missing an assay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52D6-899E-9083-A3A6-363D66AC278B}"/>
              </a:ext>
            </a:extLst>
          </p:cNvPr>
          <p:cNvSpPr txBox="1"/>
          <p:nvPr/>
        </p:nvSpPr>
        <p:spPr>
          <a:xfrm>
            <a:off x="508349" y="3826631"/>
            <a:ext cx="111017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rows/cols with “excessive” missingness – use field convention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imputation to “guess” at missing values</a:t>
            </a:r>
          </a:p>
          <a:p>
            <a:endParaRPr lang="en-US" sz="2000" dirty="0"/>
          </a:p>
          <a:p>
            <a:r>
              <a:rPr lang="en-US" sz="2400" dirty="0"/>
              <a:t>What are trade-offs in each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85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rectangular object with white lines&#10;&#10;Description automatically generated with low confidence">
            <a:extLst>
              <a:ext uri="{FF2B5EF4-FFF2-40B4-BE49-F238E27FC236}">
                <a16:creationId xmlns:a16="http://schemas.microsoft.com/office/drawing/2014/main" id="{0B4B0D5C-9260-CFF8-CF7E-836FB74B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" y="2069772"/>
            <a:ext cx="3221312" cy="2287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5D91-441D-3059-B67C-3E0CDFBFEA26}"/>
              </a:ext>
            </a:extLst>
          </p:cNvPr>
          <p:cNvSpPr txBox="1"/>
          <p:nvPr/>
        </p:nvSpPr>
        <p:spPr>
          <a:xfrm>
            <a:off x="350981" y="1025236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Checkered view of data table. White is missing (NA). </a:t>
            </a:r>
          </a:p>
        </p:txBody>
      </p:sp>
      <p:pic>
        <p:nvPicPr>
          <p:cNvPr id="8" name="Picture 7" descr="A picture containing screenshot, rectangle, design&#10;&#10;Description automatically generated">
            <a:extLst>
              <a:ext uri="{FF2B5EF4-FFF2-40B4-BE49-F238E27FC236}">
                <a16:creationId xmlns:a16="http://schemas.microsoft.com/office/drawing/2014/main" id="{57FF3A61-648C-D64D-FFE8-0E522E1D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83" y="2016234"/>
            <a:ext cx="4292024" cy="2394867"/>
          </a:xfrm>
          <a:prstGeom prst="rect">
            <a:avLst/>
          </a:prstGeom>
        </p:spPr>
      </p:pic>
      <p:pic>
        <p:nvPicPr>
          <p:cNvPr id="10" name="Picture 9" descr="A picture containing screenshot, rectangle, black, square&#10;&#10;Description automatically generated">
            <a:extLst>
              <a:ext uri="{FF2B5EF4-FFF2-40B4-BE49-F238E27FC236}">
                <a16:creationId xmlns:a16="http://schemas.microsoft.com/office/drawing/2014/main" id="{6AB86B78-EC98-581C-E5B5-7699049D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618" y="2016235"/>
            <a:ext cx="3672031" cy="2579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51228-B5D7-1017-E6BE-52B54D75C810}"/>
              </a:ext>
            </a:extLst>
          </p:cNvPr>
          <p:cNvSpPr txBox="1"/>
          <p:nvPr/>
        </p:nvSpPr>
        <p:spPr>
          <a:xfrm>
            <a:off x="839374" y="1708457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Unstructured missingness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9048E-2127-34D8-93AC-60F0D9BD66FE}"/>
              </a:ext>
            </a:extLst>
          </p:cNvPr>
          <p:cNvSpPr txBox="1"/>
          <p:nvPr/>
        </p:nvSpPr>
        <p:spPr>
          <a:xfrm>
            <a:off x="4850770" y="169582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missingness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A0E3-CFBB-1196-E311-A1485756820A}"/>
              </a:ext>
            </a:extLst>
          </p:cNvPr>
          <p:cNvSpPr txBox="1"/>
          <p:nvPr/>
        </p:nvSpPr>
        <p:spPr>
          <a:xfrm>
            <a:off x="8965570" y="1708456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Biased, structured missingness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342A-0922-444D-8222-109917D55F60}"/>
              </a:ext>
            </a:extLst>
          </p:cNvPr>
          <p:cNvSpPr txBox="1"/>
          <p:nvPr/>
        </p:nvSpPr>
        <p:spPr>
          <a:xfrm>
            <a:off x="517237" y="4964877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Extreme situation: What if only one group is missing data, and we blindly impute? </a:t>
            </a:r>
          </a:p>
          <a:p>
            <a:endParaRPr lang="en-US" sz="1800" dirty="0"/>
          </a:p>
          <a:p>
            <a:r>
              <a:rPr lang="en-US" sz="1800" dirty="0"/>
              <a:t>Lesson: Where possible, look at your data. </a:t>
            </a:r>
          </a:p>
        </p:txBody>
      </p:sp>
    </p:spTree>
    <p:extLst>
      <p:ext uri="{BB962C8B-B14F-4D97-AF65-F5344CB8AC3E}">
        <p14:creationId xmlns:p14="http://schemas.microsoft.com/office/powerpoint/2010/main" val="190281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7AE0-E20B-DBD5-9BCB-618EDB41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49" y="1874338"/>
            <a:ext cx="5997618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4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Identify sources of UNKNOWN variation</a:t>
            </a:r>
            <a:br>
              <a:rPr lang="en-US" sz="2400" dirty="0"/>
            </a:b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Characterize MISSINGNESS</a:t>
            </a:r>
          </a:p>
        </p:txBody>
      </p:sp>
    </p:spTree>
    <p:extLst>
      <p:ext uri="{BB962C8B-B14F-4D97-AF65-F5344CB8AC3E}">
        <p14:creationId xmlns:p14="http://schemas.microsoft.com/office/powerpoint/2010/main" val="397045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970" y="2150954"/>
            <a:ext cx="3667776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0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Identify sources of UNKNOWN variation</a:t>
            </a:r>
            <a:br>
              <a:rPr lang="en-US" sz="2000" dirty="0"/>
            </a:b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Characterize MISSINGNESS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CCF1E-FFCF-0BD5-D115-1611E5BB9DDB}"/>
              </a:ext>
            </a:extLst>
          </p:cNvPr>
          <p:cNvSpPr txBox="1"/>
          <p:nvPr/>
        </p:nvSpPr>
        <p:spPr>
          <a:xfrm>
            <a:off x="2049341" y="162773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9BF3-D459-216A-2FF5-86DAAE3BCDFE}"/>
              </a:ext>
            </a:extLst>
          </p:cNvPr>
          <p:cNvSpPr txBox="1"/>
          <p:nvPr/>
        </p:nvSpPr>
        <p:spPr>
          <a:xfrm>
            <a:off x="5822516" y="160878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EE859-FA14-5324-23B0-739DFAC0038C}"/>
              </a:ext>
            </a:extLst>
          </p:cNvPr>
          <p:cNvSpPr txBox="1"/>
          <p:nvPr/>
        </p:nvSpPr>
        <p:spPr>
          <a:xfrm>
            <a:off x="8975946" y="162773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0B14-C72C-4648-889F-57D0EAAC05E8}"/>
              </a:ext>
            </a:extLst>
          </p:cNvPr>
          <p:cNvSpPr txBox="1"/>
          <p:nvPr/>
        </p:nvSpPr>
        <p:spPr>
          <a:xfrm>
            <a:off x="5054771" y="2309977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prior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88A2-33E2-19DA-EB6A-81544A49C0B5}"/>
              </a:ext>
            </a:extLst>
          </p:cNvPr>
          <p:cNvSpPr txBox="1"/>
          <p:nvPr/>
        </p:nvSpPr>
        <p:spPr>
          <a:xfrm>
            <a:off x="4591503" y="3514565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surrogate value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D068-9FDC-10A2-31F1-EA972230BB68}"/>
              </a:ext>
            </a:extLst>
          </p:cNvPr>
          <p:cNvSpPr txBox="1"/>
          <p:nvPr/>
        </p:nvSpPr>
        <p:spPr>
          <a:xfrm>
            <a:off x="5090037" y="4531447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626F-79A0-FBDE-B93F-7EA928818B4E}"/>
              </a:ext>
            </a:extLst>
          </p:cNvPr>
          <p:cNvSpPr txBox="1"/>
          <p:nvPr/>
        </p:nvSpPr>
        <p:spPr>
          <a:xfrm>
            <a:off x="5011490" y="5582145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Plot missingness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5D4AA-8296-CE32-8E12-E84BEBF8E4DB}"/>
              </a:ext>
            </a:extLst>
          </p:cNvPr>
          <p:cNvSpPr txBox="1"/>
          <p:nvPr/>
        </p:nvSpPr>
        <p:spPr>
          <a:xfrm>
            <a:off x="8425314" y="243005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CC787-2469-4EDE-9927-A8E0A8631F25}"/>
              </a:ext>
            </a:extLst>
          </p:cNvPr>
          <p:cNvSpPr txBox="1"/>
          <p:nvPr/>
        </p:nvSpPr>
        <p:spPr>
          <a:xfrm>
            <a:off x="8425314" y="3742358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FF243-30D4-080D-E593-AF92F8AB46C6}"/>
              </a:ext>
            </a:extLst>
          </p:cNvPr>
          <p:cNvSpPr txBox="1"/>
          <p:nvPr/>
        </p:nvSpPr>
        <p:spPr>
          <a:xfrm>
            <a:off x="7775297" y="4540997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Exclude samples from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B60311-970F-7E62-FAA2-4C9C46AA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093" y="4142468"/>
            <a:ext cx="555413" cy="461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DD066A-E0E2-B921-7644-F00CE7625443}"/>
              </a:ext>
            </a:extLst>
          </p:cNvPr>
          <p:cNvSpPr txBox="1"/>
          <p:nvPr/>
        </p:nvSpPr>
        <p:spPr>
          <a:xfrm>
            <a:off x="7752855" y="5486835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Exclude measures /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imputation strategy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80DA9B-DB6E-23BD-F849-A5FA05F7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</p:spTree>
    <p:extLst>
      <p:ext uri="{BB962C8B-B14F-4D97-AF65-F5344CB8AC3E}">
        <p14:creationId xmlns:p14="http://schemas.microsoft.com/office/powerpoint/2010/main" val="225599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1638056" y="839245"/>
            <a:ext cx="114064" cy="5215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1923265" y="839245"/>
            <a:ext cx="1894845" cy="1613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information</a:t>
            </a:r>
          </a:p>
          <a:p>
            <a:pPr algn="ctr"/>
            <a:r>
              <a:rPr lang="en-US" dirty="0"/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>
            <a:off x="-427934" y="857344"/>
            <a:ext cx="2123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</a:t>
            </a:r>
            <a:r>
              <a:rPr lang="en-US" dirty="0"/>
              <a:t> (e.g., gene-level expression,</a:t>
            </a:r>
          </a:p>
          <a:p>
            <a:r>
              <a:rPr lang="en-US" dirty="0"/>
              <a:t>base-level DNA methylation,</a:t>
            </a:r>
          </a:p>
          <a:p>
            <a:r>
              <a:rPr lang="en-US" dirty="0"/>
              <a:t>voxels)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7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768822" y="839245"/>
            <a:ext cx="114064" cy="5215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1079537" y="824496"/>
            <a:ext cx="1180659" cy="741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sample information</a:t>
            </a:r>
          </a:p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 rot="16200000">
            <a:off x="-517607" y="1659908"/>
            <a:ext cx="212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measures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28287E-2691-6694-B0AC-67B26D47A9F1}"/>
              </a:ext>
            </a:extLst>
          </p:cNvPr>
          <p:cNvSpPr txBox="1"/>
          <p:nvPr/>
        </p:nvSpPr>
        <p:spPr>
          <a:xfrm>
            <a:off x="4117814" y="158241"/>
            <a:ext cx="1783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dim( )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str( ),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3CE14-B1B3-D506-010D-8E0C624B4A64}"/>
              </a:ext>
            </a:extLst>
          </p:cNvPr>
          <p:cNvSpPr txBox="1"/>
          <p:nvPr/>
        </p:nvSpPr>
        <p:spPr>
          <a:xfrm>
            <a:off x="5394159" y="1180929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count NA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7E6-3FC9-869A-895E-650AE45F23AA}"/>
              </a:ext>
            </a:extLst>
          </p:cNvPr>
          <p:cNvSpPr txBox="1"/>
          <p:nvPr/>
        </p:nvSpPr>
        <p:spPr>
          <a:xfrm>
            <a:off x="4147260" y="2026894"/>
            <a:ext cx="178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BB2E-E99E-9A6B-0773-C0F2BDD57DF8}"/>
              </a:ext>
            </a:extLst>
          </p:cNvPr>
          <p:cNvSpPr txBox="1"/>
          <p:nvPr/>
        </p:nvSpPr>
        <p:spPr>
          <a:xfrm>
            <a:off x="4147260" y="2725997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3AC6F-17ED-0C38-B2C5-BF258AAC25AB}"/>
              </a:ext>
            </a:extLst>
          </p:cNvPr>
          <p:cNvSpPr txBox="1"/>
          <p:nvPr/>
        </p:nvSpPr>
        <p:spPr>
          <a:xfrm>
            <a:off x="4145611" y="3837424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clustering, dimensionality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79AA0-E14B-69CA-5F15-32558C6381C3}"/>
              </a:ext>
            </a:extLst>
          </p:cNvPr>
          <p:cNvSpPr txBox="1"/>
          <p:nvPr/>
        </p:nvSpPr>
        <p:spPr>
          <a:xfrm>
            <a:off x="4145611" y="4690835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surrogate variable analysis*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43D4A-C5E5-B7C0-5931-C89A5729ED6B}"/>
              </a:ext>
            </a:extLst>
          </p:cNvPr>
          <p:cNvSpPr txBox="1"/>
          <p:nvPr/>
        </p:nvSpPr>
        <p:spPr>
          <a:xfrm>
            <a:off x="10801217" y="4247617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ComBAT</a:t>
            </a: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RUVseq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6332F-89CF-6D2C-C934-EFEE5DB33B02}"/>
              </a:ext>
            </a:extLst>
          </p:cNvPr>
          <p:cNvSpPr txBox="1"/>
          <p:nvPr/>
        </p:nvSpPr>
        <p:spPr>
          <a:xfrm>
            <a:off x="9337528" y="5733064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linear models,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GLM, </a:t>
            </a:r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edgeR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etc.,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242997-AC3B-E4A4-ABED-6267F0FBBDAD}"/>
              </a:ext>
            </a:extLst>
          </p:cNvPr>
          <p:cNvCxnSpPr/>
          <p:nvPr/>
        </p:nvCxnSpPr>
        <p:spPr>
          <a:xfrm>
            <a:off x="695170" y="839245"/>
            <a:ext cx="0" cy="571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E35871-FF55-9A4A-7780-FC1A289BD57F}"/>
              </a:ext>
            </a:extLst>
          </p:cNvPr>
          <p:cNvSpPr txBox="1"/>
          <p:nvPr/>
        </p:nvSpPr>
        <p:spPr>
          <a:xfrm>
            <a:off x="1107804" y="6054952"/>
            <a:ext cx="2812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Not covered in this workshop</a:t>
            </a: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BD1C1348-AC7F-B8A5-D649-661517F7CCF9}"/>
              </a:ext>
            </a:extLst>
          </p:cNvPr>
          <p:cNvSpPr/>
          <p:nvPr/>
        </p:nvSpPr>
        <p:spPr>
          <a:xfrm>
            <a:off x="8765309" y="5918712"/>
            <a:ext cx="572219" cy="272480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90466" y="2346036"/>
            <a:ext cx="7790873" cy="339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High-level purpose: find groups in your data</a:t>
            </a: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Your particular purpose (may be): 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batches in your data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patient subtypes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groups of </a:t>
            </a:r>
            <a:r>
              <a:rPr lang="en-US" dirty="0" err="1"/>
              <a:t>coexpressed</a:t>
            </a:r>
            <a:r>
              <a:rPr lang="en-US" dirty="0"/>
              <a:t> genes</a:t>
            </a: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E5683-306D-A97A-53E2-4FB15632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95405" y="1276695"/>
            <a:ext cx="4723235" cy="4163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066800" y="1634236"/>
            <a:ext cx="8839200" cy="5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When clustering, you need to find a way to quantify how similar/dissimilar observations are from one another.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quantity is your </a:t>
            </a:r>
            <a:r>
              <a:rPr lang="en-US" b="1" dirty="0"/>
              <a:t>“distance metric”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Different data types require different distance metrics </a:t>
            </a:r>
            <a:endParaRPr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Some data types have many distance metrics, all which come with their own properties.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 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1613325" y="8215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31093" t="45577" r="44877"/>
          <a:stretch/>
        </p:blipFill>
        <p:spPr>
          <a:xfrm>
            <a:off x="8395101" y="1181101"/>
            <a:ext cx="1089425" cy="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9824" y="2251924"/>
            <a:ext cx="5131001" cy="3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399" y="794750"/>
            <a:ext cx="9894873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</a:t>
            </a:r>
          </a:p>
          <a:p>
            <a:pPr marL="1371600"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CA" dirty="0"/>
              <a:t>Euclidean distance that builds in the covariance in the data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860" y="2807855"/>
            <a:ext cx="4427685" cy="21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28" y="5325016"/>
            <a:ext cx="389433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936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1026" name="Picture 2" descr="Taxicab geometry - Wikipedia">
            <a:extLst>
              <a:ext uri="{FF2B5EF4-FFF2-40B4-BE49-F238E27FC236}">
                <a16:creationId xmlns:a16="http://schemas.microsoft.com/office/drawing/2014/main" id="{274E06C8-014A-4C0E-87FF-CF919703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16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5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 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Categorical variable: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Hamming distance (number of mismatches)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177" y="2789115"/>
            <a:ext cx="4429700" cy="23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1065623" y="1888518"/>
            <a:ext cx="8760000" cy="4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Hierarchical</a:t>
            </a:r>
            <a:endParaRPr sz="3200"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sz="3200" dirty="0"/>
              <a:t>K-means</a:t>
            </a:r>
            <a:endParaRPr sz="3200"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Gaussian Mixtures</a:t>
            </a:r>
            <a:endParaRPr sz="3200"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Spectral Clustering</a:t>
            </a:r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Many more… </a:t>
            </a:r>
            <a:endParaRPr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3200" dirty="0"/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Common 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Steps: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Build dendrogram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cut point (based on dendrogram or K)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2207581" y="2290440"/>
            <a:ext cx="7794594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036381" y="2336013"/>
            <a:ext cx="6037316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096000" y="2290428"/>
            <a:ext cx="3897297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765002" y="2349193"/>
            <a:ext cx="2389572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Steps: 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Build dendrogram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Choose cut point (based on dendrogram or K)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1604400" y="683776"/>
            <a:ext cx="9144000" cy="274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it works: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number of clusters: k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Set random cluster centers (“centroid”)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For each point: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find closest centroid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assign it to that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Recompute the new centroid for each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Repeat until centroids stop moving (convergence)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676400" y="-8683"/>
            <a:ext cx="8839200" cy="79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K-Means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2942" y="3705965"/>
            <a:ext cx="20955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1152536" y="1212203"/>
            <a:ext cx="9144000" cy="6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Commonly used for networks/graphs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Operates on pairwise sample similarity (“adjacency”)</a:t>
            </a:r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676400" y="-2587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Spectral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 l="37204"/>
          <a:stretch/>
        </p:blipFill>
        <p:spPr>
          <a:xfrm>
            <a:off x="3151208" y="2015710"/>
            <a:ext cx="6630100" cy="377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1434800" y="-65600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4" name="Google Shape;294;p45"/>
          <p:cNvGraphicFramePr/>
          <p:nvPr/>
        </p:nvGraphicFramePr>
        <p:xfrm>
          <a:off x="2081176" y="1153600"/>
          <a:ext cx="8074175" cy="3931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Have to choose number of clusters beforehand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Builds probabilistic model of the data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Good for non-linearly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separable clusters 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K-Means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 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Hierarchical Clustering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X(ish)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Gaussian Mixtures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Spectral Clustering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5" name="Google Shape;295;p45"/>
          <p:cNvSpPr txBox="1"/>
          <p:nvPr/>
        </p:nvSpPr>
        <p:spPr>
          <a:xfrm>
            <a:off x="2198250" y="5288150"/>
            <a:ext cx="779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en-US" sz="2400" b="1" dirty="0"/>
              <a:t>Note</a:t>
            </a:r>
            <a:r>
              <a:rPr lang="en-US" sz="2400" dirty="0"/>
              <a:t>: all of the clustering approaches can be used with different data-types and distance measures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Deciding on the number of clusters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1676400" y="1600200"/>
            <a:ext cx="8839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Arbitrarily cutting the dendrogram (by eye)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Silhouette statistic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Dunn Index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Connectivity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Eigen gap (for spectral clustering)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165100">
              <a:spcBef>
                <a:spcPts val="560"/>
              </a:spcBef>
              <a:buSzPts val="2800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8413072" y="1441483"/>
            <a:ext cx="1988598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048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We will do this with </a:t>
            </a:r>
            <a:r>
              <a:rPr lang="en-US" dirty="0" err="1">
                <a:solidFill>
                  <a:schemeClr val="lt1"/>
                </a:solidFill>
              </a:rPr>
              <a:t>hclust</a:t>
            </a:r>
            <a:r>
              <a:rPr lang="en-US" dirty="0">
                <a:solidFill>
                  <a:schemeClr val="lt1"/>
                </a:solidFill>
              </a:rPr>
              <a:t> in the lab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4790983" y="2077376"/>
            <a:ext cx="213064" cy="1351625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5545585" y="2395891"/>
            <a:ext cx="2361461" cy="7634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737" y="55988"/>
                </a:moveTo>
                <a:lnTo>
                  <a:pt x="-31474" y="55465"/>
                </a:lnTo>
              </a:path>
            </a:pathLst>
          </a:cu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</a:rPr>
              <a:t>Measured in the clValid package</a:t>
            </a:r>
            <a:endParaRPr/>
          </a:p>
        </p:txBody>
      </p:sp>
      <p:sp>
        <p:nvSpPr>
          <p:cNvPr id="2" name="Wave 1">
            <a:extLst>
              <a:ext uri="{FF2B5EF4-FFF2-40B4-BE49-F238E27FC236}">
                <a16:creationId xmlns:a16="http://schemas.microsoft.com/office/drawing/2014/main" id="{9C0BAF3B-E1C2-40F9-AEB0-4AFBB1385455}"/>
              </a:ext>
            </a:extLst>
          </p:cNvPr>
          <p:cNvSpPr/>
          <p:nvPr/>
        </p:nvSpPr>
        <p:spPr>
          <a:xfrm>
            <a:off x="6220288" y="4441055"/>
            <a:ext cx="3116062" cy="1633491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at exhaustive list but will </a:t>
            </a:r>
          </a:p>
          <a:p>
            <a:pPr algn="ctr"/>
            <a:r>
              <a:rPr lang="en-US" dirty="0"/>
              <a:t>get you quite far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1496464" y="17578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Silhouette width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47" descr="Silhoette_fused-eps-converted-to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7090" y="1567188"/>
            <a:ext cx="4137891" cy="30410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4;p41">
            <a:extLst>
              <a:ext uri="{FF2B5EF4-FFF2-40B4-BE49-F238E27FC236}">
                <a16:creationId xmlns:a16="http://schemas.microsoft.com/office/drawing/2014/main" id="{021CC811-6628-9752-F471-F5B3181C67E0}"/>
              </a:ext>
            </a:extLst>
          </p:cNvPr>
          <p:cNvSpPr txBox="1">
            <a:spLocks/>
          </p:cNvSpPr>
          <p:nvPr/>
        </p:nvSpPr>
        <p:spPr>
          <a:xfrm>
            <a:off x="685381" y="1131487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On average, how similar is a sample to its assigned cluster, compared to other clusters.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Requires identified clusters.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C1E0D-ACD8-14EE-626B-D1E0B531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89" y="3242440"/>
            <a:ext cx="36576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B7C21-BC89-07D4-8876-EE12A340A2BA}"/>
              </a:ext>
            </a:extLst>
          </p:cNvPr>
          <p:cNvSpPr txBox="1"/>
          <p:nvPr/>
        </p:nvSpPr>
        <p:spPr>
          <a:xfrm>
            <a:off x="5028622" y="2647492"/>
            <a:ext cx="222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average distance to within-cluster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F21D6-D3D9-3FA5-7807-051795B89C34}"/>
              </a:ext>
            </a:extLst>
          </p:cNvPr>
          <p:cNvSpPr txBox="1"/>
          <p:nvPr/>
        </p:nvSpPr>
        <p:spPr>
          <a:xfrm>
            <a:off x="2521528" y="2530227"/>
            <a:ext cx="1944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average distance to nearest-</a:t>
            </a:r>
            <a:r>
              <a:rPr lang="en-US" dirty="0" err="1">
                <a:solidFill>
                  <a:schemeClr val="accent1"/>
                </a:solidFill>
              </a:rPr>
              <a:t>neighbour</a:t>
            </a:r>
            <a:r>
              <a:rPr lang="en-US" dirty="0">
                <a:solidFill>
                  <a:schemeClr val="accent1"/>
                </a:solidFill>
              </a:rPr>
              <a:t>-cluster samples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6AEC9D45-1267-A8AB-0D6A-C3F957927787}"/>
              </a:ext>
            </a:extLst>
          </p:cNvPr>
          <p:cNvSpPr/>
          <p:nvPr/>
        </p:nvSpPr>
        <p:spPr>
          <a:xfrm>
            <a:off x="3903503" y="5225444"/>
            <a:ext cx="5153891" cy="60960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E0934-50E4-4732-925B-31DDBE4A81A3}"/>
              </a:ext>
            </a:extLst>
          </p:cNvPr>
          <p:cNvSpPr txBox="1"/>
          <p:nvPr/>
        </p:nvSpPr>
        <p:spPr>
          <a:xfrm>
            <a:off x="3768436" y="5823206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7BC52-03C0-D373-D240-F13A2B7241B9}"/>
              </a:ext>
            </a:extLst>
          </p:cNvPr>
          <p:cNvSpPr txBox="1"/>
          <p:nvPr/>
        </p:nvSpPr>
        <p:spPr>
          <a:xfrm>
            <a:off x="8580982" y="586881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E9B91-8577-51C3-955F-34608E90131B}"/>
              </a:ext>
            </a:extLst>
          </p:cNvPr>
          <p:cNvSpPr txBox="1"/>
          <p:nvPr/>
        </p:nvSpPr>
        <p:spPr>
          <a:xfrm>
            <a:off x="6345381" y="58350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1E421-686D-3509-36BB-24DB6F8D055F}"/>
              </a:ext>
            </a:extLst>
          </p:cNvPr>
          <p:cNvSpPr txBox="1"/>
          <p:nvPr/>
        </p:nvSpPr>
        <p:spPr>
          <a:xfrm>
            <a:off x="8155136" y="4640669"/>
            <a:ext cx="159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Best cluster separation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7E22D-81CC-3FE5-B6E2-EEEA25A3EDFA}"/>
              </a:ext>
            </a:extLst>
          </p:cNvPr>
          <p:cNvSpPr txBox="1"/>
          <p:nvPr/>
        </p:nvSpPr>
        <p:spPr>
          <a:xfrm>
            <a:off x="3627183" y="4640669"/>
            <a:ext cx="159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Worst cluster separation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1ABB9-2959-AC49-A9BB-A941FB8B6E3F}"/>
              </a:ext>
            </a:extLst>
          </p:cNvPr>
          <p:cNvSpPr txBox="1"/>
          <p:nvPr/>
        </p:nvSpPr>
        <p:spPr>
          <a:xfrm>
            <a:off x="9327833" y="1203768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Sample-level</a:t>
            </a:r>
          </a:p>
          <a:p>
            <a:pPr algn="ctr"/>
            <a:r>
              <a:rPr lang="en-US" dirty="0"/>
              <a:t>silhouette statistic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1555232" y="70015"/>
            <a:ext cx="9081536" cy="134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Know Your Data: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Exploratory Data Analysis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3562868" y="1487443"/>
            <a:ext cx="7105135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>
              <a:spcBef>
                <a:spcPts val="0"/>
              </a:spcBef>
              <a:buClr>
                <a:schemeClr val="lt1"/>
              </a:buClr>
            </a:pPr>
            <a:r>
              <a:rPr lang="en-CA" dirty="0">
                <a:solidFill>
                  <a:schemeClr val="lt1"/>
                </a:solidFill>
              </a:rPr>
              <a:t>Shraddha Pai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Analysis Using R 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June 28-29, 2023</a:t>
            </a:r>
            <a:endParaRPr dirty="0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881674"/>
            <a:ext cx="3270700" cy="3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4;p3" descr="A picture containing food&#10;&#10;Description automatically generated">
            <a:extLst>
              <a:ext uri="{FF2B5EF4-FFF2-40B4-BE49-F238E27FC236}">
                <a16:creationId xmlns:a16="http://schemas.microsoft.com/office/drawing/2014/main" id="{E4EECF92-5138-CE74-B04D-788F7DAAF7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6071" y="3429000"/>
            <a:ext cx="2701985" cy="126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phics, graphic design, circle, screenshot&#10;&#10;Description automatically generated">
            <a:extLst>
              <a:ext uri="{FF2B5EF4-FFF2-40B4-BE49-F238E27FC236}">
                <a16:creationId xmlns:a16="http://schemas.microsoft.com/office/drawing/2014/main" id="{642FAE40-F6EA-1163-06EB-13045ABD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264" y="3259788"/>
            <a:ext cx="2211869" cy="1600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Dunn Index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644" y="1443038"/>
            <a:ext cx="7224713" cy="3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E86B6-235E-41EE-BA2B-1BC58BDA337D}"/>
              </a:ext>
            </a:extLst>
          </p:cNvPr>
          <p:cNvSpPr/>
          <p:nvPr/>
        </p:nvSpPr>
        <p:spPr>
          <a:xfrm>
            <a:off x="2553810" y="4190260"/>
            <a:ext cx="1047565" cy="28408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Google Shape;264;p41">
            <a:extLst>
              <a:ext uri="{FF2B5EF4-FFF2-40B4-BE49-F238E27FC236}">
                <a16:creationId xmlns:a16="http://schemas.microsoft.com/office/drawing/2014/main" id="{B63DB722-8BD1-E629-0E94-49E6AF3E72E2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Similar to silhouette width. Want to maximize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Connectivity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543" y="1146300"/>
            <a:ext cx="7166915" cy="398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74CC30-5D29-4666-84EE-B6880DD5EDAD}"/>
              </a:ext>
            </a:extLst>
          </p:cNvPr>
          <p:cNvSpPr/>
          <p:nvPr/>
        </p:nvSpPr>
        <p:spPr>
          <a:xfrm>
            <a:off x="8146742" y="4740676"/>
            <a:ext cx="1012054" cy="31959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9AF1400E-08C9-B7E4-324F-0CA8817C955F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Counts what fraction of nearest </a:t>
            </a:r>
            <a:r>
              <a:rPr lang="en-US" sz="2000" dirty="0" err="1"/>
              <a:t>neighbours</a:t>
            </a:r>
            <a:r>
              <a:rPr lang="en-US" sz="2000" dirty="0"/>
              <a:t> are not in the same cluster. Note: Should be minimized.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CCD-9AD9-7F85-94A5-684F5A67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9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recap!</a:t>
            </a:r>
          </a:p>
        </p:txBody>
      </p:sp>
    </p:spTree>
    <p:extLst>
      <p:ext uri="{BB962C8B-B14F-4D97-AF65-F5344CB8AC3E}">
        <p14:creationId xmlns:p14="http://schemas.microsoft.com/office/powerpoint/2010/main" val="164249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38FE-8BE8-C338-C784-5B87FD2D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points:</a:t>
            </a:r>
          </a:p>
        </p:txBody>
      </p:sp>
      <p:pic>
        <p:nvPicPr>
          <p:cNvPr id="8" name="Picture 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B8D0296-A669-0BDE-5C83-796A13F32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66"/>
          <a:stretch/>
        </p:blipFill>
        <p:spPr>
          <a:xfrm>
            <a:off x="1734917" y="1457225"/>
            <a:ext cx="4221018" cy="719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7C7A4A-9DF1-7FDB-DC75-4B52463E5210}"/>
              </a:ext>
            </a:extLst>
          </p:cNvPr>
          <p:cNvSpPr txBox="1"/>
          <p:nvPr/>
        </p:nvSpPr>
        <p:spPr>
          <a:xfrm>
            <a:off x="6816436" y="1027910"/>
            <a:ext cx="4570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The goals of exploratory data analysis are to identify</a:t>
            </a:r>
            <a:br>
              <a:rPr lang="en-US" dirty="0"/>
            </a:br>
            <a:r>
              <a:rPr lang="en-US" dirty="0"/>
              <a:t>major sources of variation and co-variation, and identify</a:t>
            </a:r>
            <a:br>
              <a:rPr lang="en-US" dirty="0"/>
            </a:br>
            <a:r>
              <a:rPr lang="en-US" dirty="0"/>
              <a:t>outliers / missing data</a:t>
            </a:r>
          </a:p>
        </p:txBody>
      </p:sp>
      <p:pic>
        <p:nvPicPr>
          <p:cNvPr id="12" name="Picture 1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47916C5B-64C6-2511-7D98-91D78F29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83" y="2408010"/>
            <a:ext cx="3796145" cy="2041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F1BAB0-AAB2-9B6F-BF8D-E07743A02CD3}"/>
              </a:ext>
            </a:extLst>
          </p:cNvPr>
          <p:cNvSpPr txBox="1"/>
          <p:nvPr/>
        </p:nvSpPr>
        <p:spPr>
          <a:xfrm>
            <a:off x="6816436" y="3027201"/>
            <a:ext cx="497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can be structured using a systematic approach like the </a:t>
            </a:r>
            <a:br>
              <a:rPr lang="en-US" dirty="0"/>
            </a:br>
            <a:r>
              <a:rPr lang="en-US" dirty="0"/>
              <a:t>one on the left.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865E3-69C9-2971-EB5E-67545BD3BB43}"/>
              </a:ext>
            </a:extLst>
          </p:cNvPr>
          <p:cNvSpPr txBox="1"/>
          <p:nvPr/>
        </p:nvSpPr>
        <p:spPr>
          <a:xfrm>
            <a:off x="6816436" y="5148607"/>
            <a:ext cx="4690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can be used to find natural groupings in data. </a:t>
            </a:r>
            <a:br>
              <a:rPr lang="en-US" dirty="0"/>
            </a:br>
            <a:r>
              <a:rPr lang="en-US" dirty="0"/>
              <a:t>It requires a distance metric. Clustering can be validated </a:t>
            </a:r>
            <a:br>
              <a:rPr lang="en-US" dirty="0"/>
            </a:br>
            <a:r>
              <a:rPr lang="en-US" dirty="0"/>
              <a:t>with metrics.</a:t>
            </a:r>
          </a:p>
        </p:txBody>
      </p:sp>
      <p:pic>
        <p:nvPicPr>
          <p:cNvPr id="15" name="Google Shape;183;p31">
            <a:extLst>
              <a:ext uri="{FF2B5EF4-FFF2-40B4-BE49-F238E27FC236}">
                <a16:creationId xmlns:a16="http://schemas.microsoft.com/office/drawing/2014/main" id="{85E65414-AC8D-7847-5633-88D2052361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5731" y="5148607"/>
            <a:ext cx="1238503" cy="83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D8BE1-A7C0-4ED3-C8F0-E14A948D0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741878" y="4887281"/>
            <a:ext cx="1589978" cy="1401611"/>
          </a:xfrm>
          <a:prstGeom prst="rect">
            <a:avLst/>
          </a:prstGeom>
        </p:spPr>
      </p:pic>
      <p:pic>
        <p:nvPicPr>
          <p:cNvPr id="17" name="Google Shape;311;p47" descr="Silhoette_fused-eps-converted-to.pdf">
            <a:extLst>
              <a:ext uri="{FF2B5EF4-FFF2-40B4-BE49-F238E27FC236}">
                <a16:creationId xmlns:a16="http://schemas.microsoft.com/office/drawing/2014/main" id="{20D99DBF-040A-5C1C-3EC3-EBF7547555A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1163" y="5053094"/>
            <a:ext cx="1634837" cy="1028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3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F92B35-D3CB-60CA-5763-B212C4917390}"/>
              </a:ext>
            </a:extLst>
          </p:cNvPr>
          <p:cNvSpPr txBox="1">
            <a:spLocks/>
          </p:cNvSpPr>
          <p:nvPr/>
        </p:nvSpPr>
        <p:spPr>
          <a:xfrm>
            <a:off x="838200" y="22489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Let’s look at how to achieve EDA and clustering using R.</a:t>
            </a:r>
          </a:p>
        </p:txBody>
      </p:sp>
    </p:spTree>
    <p:extLst>
      <p:ext uri="{BB962C8B-B14F-4D97-AF65-F5344CB8AC3E}">
        <p14:creationId xmlns:p14="http://schemas.microsoft.com/office/powerpoint/2010/main" val="1342009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17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834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3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5732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70" y="4529349"/>
            <a:ext cx="1143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152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300"/>
            </a:pPr>
            <a:r>
              <a:rPr lang="en-US"/>
              <a:t>Learning Objectives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spcBef>
                <a:spcPts val="0"/>
              </a:spcBef>
              <a:buSzPts val="2100"/>
            </a:pPr>
            <a:r>
              <a:rPr lang="en-US" dirty="0"/>
              <a:t>By the end of this lecture, you will:</a:t>
            </a:r>
            <a:endParaRPr dirty="0"/>
          </a:p>
          <a:p>
            <a:pPr marL="514350" lvl="1" indent="-171450"/>
            <a:r>
              <a:rPr lang="en-US" dirty="0"/>
              <a:t>Be able to define response variables, explanatory variables, and name broad sources of variation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Know how to structure data exploration to systematically identify (un)wanted sources of variation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Appreciate the value of exploring missingness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Have a high level understanding of clustering and be able to cluster your data</a:t>
            </a:r>
          </a:p>
          <a:p>
            <a:pPr marL="514350" lvl="1" indent="-171450"/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CB1DE-7399-D473-0295-55FF1157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30" y="1477625"/>
            <a:ext cx="8502539" cy="435133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773" y="2389502"/>
            <a:ext cx="1550606" cy="17588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5773" y="4287884"/>
            <a:ext cx="1550606" cy="17588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274" y="2839367"/>
            <a:ext cx="2116725" cy="3537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674" y="2991767"/>
            <a:ext cx="2116725" cy="3537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8074" y="3144167"/>
            <a:ext cx="2116725" cy="3537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3274" y="4445245"/>
            <a:ext cx="2116725" cy="3537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5674" y="4597645"/>
            <a:ext cx="2116725" cy="3537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8074" y="4750045"/>
            <a:ext cx="2116725" cy="353770"/>
          </a:xfrm>
          <a:prstGeom prst="rect">
            <a:avLst/>
          </a:prstGeom>
        </p:spPr>
      </p:pic>
      <p:pic>
        <p:nvPicPr>
          <p:cNvPr id="1026" name="Picture 2">
            <a:hlinkClick r:id="rId10" tooltip="File:201704 brain.svg"/>
            <a:extLst>
              <a:ext uri="{FF2B5EF4-FFF2-40B4-BE49-F238E27FC236}">
                <a16:creationId xmlns:a16="http://schemas.microsoft.com/office/drawing/2014/main" id="{CA83FF8C-27DB-8969-A0E0-81733AB31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0508" y="2412302"/>
            <a:ext cx="165695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81D44-B8B2-C2E8-9101-16997A8E2364}"/>
              </a:ext>
            </a:extLst>
          </p:cNvPr>
          <p:cNvSpPr txBox="1"/>
          <p:nvPr/>
        </p:nvSpPr>
        <p:spPr>
          <a:xfrm>
            <a:off x="5027335" y="3831092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Response</a:t>
            </a:r>
          </a:p>
          <a:p>
            <a:pPr algn="ctr"/>
            <a:r>
              <a:rPr lang="en-US" sz="2000" dirty="0"/>
              <a:t>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040EA-E69A-423B-2EEC-868575E2B697}"/>
              </a:ext>
            </a:extLst>
          </p:cNvPr>
          <p:cNvSpPr txBox="1"/>
          <p:nvPr/>
        </p:nvSpPr>
        <p:spPr>
          <a:xfrm>
            <a:off x="8255549" y="3831092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Explanatory</a:t>
            </a:r>
          </a:p>
          <a:p>
            <a:pPr algn="ctr"/>
            <a:r>
              <a:rPr lang="en-US" sz="2000" dirty="0"/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9553B2-0E02-2802-C878-8874EAB12EA3}"/>
              </a:ext>
            </a:extLst>
          </p:cNvPr>
          <p:cNvCxnSpPr>
            <a:cxnSpLocks/>
          </p:cNvCxnSpPr>
          <p:nvPr/>
        </p:nvCxnSpPr>
        <p:spPr>
          <a:xfrm flipH="1">
            <a:off x="5627467" y="3335945"/>
            <a:ext cx="140166" cy="495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FCB98-0924-2985-B0ED-5415E445E2C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66240" y="3288807"/>
            <a:ext cx="58911" cy="542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2D184-5BEC-C57B-238B-1A775C3749DE}"/>
              </a:ext>
            </a:extLst>
          </p:cNvPr>
          <p:cNvSpPr txBox="1"/>
          <p:nvPr/>
        </p:nvSpPr>
        <p:spPr>
          <a:xfrm>
            <a:off x="9958982" y="383109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Residual;</a:t>
            </a:r>
          </a:p>
          <a:p>
            <a:pPr algn="ctr"/>
            <a:r>
              <a:rPr lang="en-US" sz="2000" dirty="0"/>
              <a:t>unmodelled</a:t>
            </a:r>
          </a:p>
          <a:p>
            <a:pPr algn="ctr"/>
            <a:r>
              <a:rPr lang="en-US" sz="2000" dirty="0"/>
              <a:t>variation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D2C50-B0DB-6F1E-B0DF-28EC872E2D83}"/>
              </a:ext>
            </a:extLst>
          </p:cNvPr>
          <p:cNvCxnSpPr>
            <a:cxnSpLocks/>
          </p:cNvCxnSpPr>
          <p:nvPr/>
        </p:nvCxnSpPr>
        <p:spPr>
          <a:xfrm>
            <a:off x="10714957" y="3337104"/>
            <a:ext cx="0" cy="491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71D81-87FF-578C-7BB4-C2774EE9EC68}"/>
              </a:ext>
            </a:extLst>
          </p:cNvPr>
          <p:cNvSpPr txBox="1"/>
          <p:nvPr/>
        </p:nvSpPr>
        <p:spPr>
          <a:xfrm>
            <a:off x="5173627" y="481965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Dependent</a:t>
            </a:r>
          </a:p>
          <a:p>
            <a:pPr algn="ctr"/>
            <a:r>
              <a:rPr lang="en-US" dirty="0"/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7E17-DE82-EFAC-0C7D-5BE2A2D5B405}"/>
              </a:ext>
            </a:extLst>
          </p:cNvPr>
          <p:cNvSpPr txBox="1"/>
          <p:nvPr/>
        </p:nvSpPr>
        <p:spPr>
          <a:xfrm>
            <a:off x="8435887" y="481965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Independent</a:t>
            </a:r>
          </a:p>
          <a:p>
            <a:pPr algn="ctr"/>
            <a:r>
              <a:rPr lang="en-US" dirty="0"/>
              <a:t>variable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2695464" y="2174752"/>
            <a:ext cx="1109249" cy="1325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4535870" y="2080434"/>
            <a:ext cx="1333553" cy="16865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082" y="2391725"/>
            <a:ext cx="1561112" cy="1185470"/>
          </a:xfrm>
          <a:prstGeom prst="rect">
            <a:avLst/>
          </a:prstGeom>
        </p:spPr>
      </p:pic>
      <p:pic>
        <p:nvPicPr>
          <p:cNvPr id="3078" name="Picture 6">
            <a:hlinkClick r:id="rId5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43" y="4826298"/>
            <a:ext cx="1823740" cy="13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7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9" y="4826298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9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64" y="2048972"/>
            <a:ext cx="1706303" cy="17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74" y="488679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8892635" y="482629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C82543-E490-4920-067E-500C81210922}"/>
              </a:ext>
            </a:extLst>
          </p:cNvPr>
          <p:cNvSpPr txBox="1"/>
          <p:nvPr/>
        </p:nvSpPr>
        <p:spPr>
          <a:xfrm>
            <a:off x="838200" y="1387069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Biological</a:t>
            </a:r>
            <a:r>
              <a:rPr lang="en-US" sz="2800" dirty="0"/>
              <a:t> sources of variation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85B24-C62C-F58C-614B-2BD23770A395}"/>
              </a:ext>
            </a:extLst>
          </p:cNvPr>
          <p:cNvSpPr txBox="1"/>
          <p:nvPr/>
        </p:nvSpPr>
        <p:spPr>
          <a:xfrm>
            <a:off x="860029" y="4156873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Technical</a:t>
            </a:r>
            <a:r>
              <a:rPr lang="en-US" sz="2800" dirty="0"/>
              <a:t>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04838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534247" y="1883278"/>
            <a:ext cx="957387" cy="1285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718859-A58F-FBA6-2087-C20F264AC5BB}"/>
              </a:ext>
            </a:extLst>
          </p:cNvPr>
          <p:cNvSpPr/>
          <p:nvPr/>
        </p:nvSpPr>
        <p:spPr>
          <a:xfrm>
            <a:off x="421799" y="1334457"/>
            <a:ext cx="3937765" cy="35515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1445264" y="1822587"/>
            <a:ext cx="891341" cy="1266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57" y="2271139"/>
            <a:ext cx="939696" cy="801906"/>
          </a:xfrm>
          <a:prstGeom prst="rect">
            <a:avLst/>
          </a:prstGeom>
        </p:spPr>
      </p:pic>
      <p:pic>
        <p:nvPicPr>
          <p:cNvPr id="3082" name="Picture 10">
            <a:hlinkClick r:id="rId5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5" y="1883278"/>
            <a:ext cx="965838" cy="10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hlinkClick r:id="rId7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8" y="3400451"/>
            <a:ext cx="957387" cy="7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9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40" y="3556842"/>
            <a:ext cx="891341" cy="89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91" y="3158662"/>
            <a:ext cx="986773" cy="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3119376" y="3326010"/>
            <a:ext cx="62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ED036-9EA1-BEDD-AF9F-2B2078374BC7}"/>
              </a:ext>
            </a:extLst>
          </p:cNvPr>
          <p:cNvSpPr txBox="1"/>
          <p:nvPr/>
        </p:nvSpPr>
        <p:spPr>
          <a:xfrm>
            <a:off x="215667" y="8261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of these is affecting my data?”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ECC66-B850-FAE5-71C5-E925447DA1F8}"/>
              </a:ext>
            </a:extLst>
          </p:cNvPr>
          <p:cNvSpPr txBox="1"/>
          <p:nvPr/>
        </p:nvSpPr>
        <p:spPr>
          <a:xfrm>
            <a:off x="5298921" y="1847727"/>
            <a:ext cx="6072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Visualize &amp; quantify sources of variation:</a:t>
            </a:r>
          </a:p>
          <a:p>
            <a:r>
              <a:rPr lang="en-US" sz="2400" dirty="0"/>
              <a:t>* clustering</a:t>
            </a:r>
            <a:br>
              <a:rPr lang="en-US" sz="2400" dirty="0"/>
            </a:br>
            <a:r>
              <a:rPr lang="en-US" sz="2400" dirty="0"/>
              <a:t>*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(PCA, UMAP,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97551-BB90-F318-4DCC-042B7ED7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47" y="5598158"/>
            <a:ext cx="11385807" cy="44912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9982E190-8B9C-F651-9162-9D4D9CB00DBF}"/>
              </a:ext>
            </a:extLst>
          </p:cNvPr>
          <p:cNvSpPr/>
          <p:nvPr/>
        </p:nvSpPr>
        <p:spPr>
          <a:xfrm>
            <a:off x="5255348" y="4145435"/>
            <a:ext cx="840652" cy="122430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FD434-760F-2935-2DFF-293A66380474}"/>
              </a:ext>
            </a:extLst>
          </p:cNvPr>
          <p:cNvCxnSpPr>
            <a:cxnSpLocks/>
          </p:cNvCxnSpPr>
          <p:nvPr/>
        </p:nvCxnSpPr>
        <p:spPr>
          <a:xfrm>
            <a:off x="9056254" y="4068131"/>
            <a:ext cx="2212109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158E463-BF09-C32A-AFB4-5E9DE6B42837}"/>
              </a:ext>
            </a:extLst>
          </p:cNvPr>
          <p:cNvSpPr/>
          <p:nvPr/>
        </p:nvSpPr>
        <p:spPr>
          <a:xfrm>
            <a:off x="9579546" y="3940145"/>
            <a:ext cx="1236236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B2FD68-97E9-E0EB-8A9E-882C22E2C552}"/>
              </a:ext>
            </a:extLst>
          </p:cNvPr>
          <p:cNvCxnSpPr>
            <a:cxnSpLocks/>
          </p:cNvCxnSpPr>
          <p:nvPr/>
        </p:nvCxnSpPr>
        <p:spPr>
          <a:xfrm>
            <a:off x="2227446" y="3515817"/>
            <a:ext cx="885147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95E25-7215-6E94-7F53-90FE21AE4D39}"/>
              </a:ext>
            </a:extLst>
          </p:cNvPr>
          <p:cNvSpPr/>
          <p:nvPr/>
        </p:nvSpPr>
        <p:spPr>
          <a:xfrm>
            <a:off x="5378884" y="3309950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91B6-A7D2-79CF-26BB-C99A49DD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85A7-8ECB-F73F-9440-267034C96F54}"/>
              </a:ext>
            </a:extLst>
          </p:cNvPr>
          <p:cNvSpPr txBox="1"/>
          <p:nvPr/>
        </p:nvSpPr>
        <p:spPr>
          <a:xfrm>
            <a:off x="5629602" y="331839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Explanatory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941-12A8-85CF-ADA1-DEF2F7A7BD75}"/>
              </a:ext>
            </a:extLst>
          </p:cNvPr>
          <p:cNvSpPr txBox="1"/>
          <p:nvPr/>
        </p:nvSpPr>
        <p:spPr>
          <a:xfrm>
            <a:off x="9579546" y="379927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Technical 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variables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CA0FC0-284D-0889-912D-D726A058395A}"/>
              </a:ext>
            </a:extLst>
          </p:cNvPr>
          <p:cNvCxnSpPr>
            <a:cxnSpLocks/>
          </p:cNvCxnSpPr>
          <p:nvPr/>
        </p:nvCxnSpPr>
        <p:spPr>
          <a:xfrm>
            <a:off x="2227446" y="4068131"/>
            <a:ext cx="6528627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F29C6A-74BA-D1E5-0D62-64FE769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1" y="2751326"/>
            <a:ext cx="11385807" cy="449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0A2528-07F4-139A-71E3-7CE823F465FC}"/>
              </a:ext>
            </a:extLst>
          </p:cNvPr>
          <p:cNvSpPr/>
          <p:nvPr/>
        </p:nvSpPr>
        <p:spPr>
          <a:xfrm>
            <a:off x="4183685" y="3822742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FF8BF-4C29-42AF-9114-7558723F9B62}"/>
              </a:ext>
            </a:extLst>
          </p:cNvPr>
          <p:cNvSpPr txBox="1"/>
          <p:nvPr/>
        </p:nvSpPr>
        <p:spPr>
          <a:xfrm>
            <a:off x="4434403" y="383118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Biological variables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CA14F-6B94-F680-874E-26D28DD74F35}"/>
              </a:ext>
            </a:extLst>
          </p:cNvPr>
          <p:cNvSpPr txBox="1"/>
          <p:nvPr/>
        </p:nvSpPr>
        <p:spPr>
          <a:xfrm>
            <a:off x="10924741" y="472906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Random</a:t>
            </a:r>
          </a:p>
          <a:p>
            <a:r>
              <a:rPr lang="en-US" sz="1800" dirty="0"/>
              <a:t>variation*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6629F-6EC6-AC87-B2D3-B226C0330A57}"/>
              </a:ext>
            </a:extLst>
          </p:cNvPr>
          <p:cNvSpPr txBox="1"/>
          <p:nvPr/>
        </p:nvSpPr>
        <p:spPr>
          <a:xfrm>
            <a:off x="252590" y="5707907"/>
            <a:ext cx="941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Values drawn from </a:t>
            </a:r>
            <a:r>
              <a:rPr lang="en-US" sz="1600" u="sng" dirty="0"/>
              <a:t>defined</a:t>
            </a:r>
            <a:r>
              <a:rPr lang="en-US" sz="1600" dirty="0"/>
              <a:t> statistical distribution (e.g., Normal distribution, Binomial, Poisson etc.,)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9176E-1298-1124-B5AC-6336C40C71F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1497975" y="3175834"/>
            <a:ext cx="70569" cy="15532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547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1223</Words>
  <Application>Microsoft Macintosh PowerPoint</Application>
  <PresentationFormat>Widescreen</PresentationFormat>
  <Paragraphs>268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Verdana</vt:lpstr>
      <vt:lpstr>Arial</vt:lpstr>
      <vt:lpstr>Roboto</vt:lpstr>
      <vt:lpstr>Consolas</vt:lpstr>
      <vt:lpstr>Quattrocento Sans</vt:lpstr>
      <vt:lpstr>Calibri</vt:lpstr>
      <vt:lpstr>Office Theme</vt:lpstr>
      <vt:lpstr>PowerPoint Presentation</vt:lpstr>
      <vt:lpstr>PowerPoint Presentation</vt:lpstr>
      <vt:lpstr>Know Your Data:  Exploratory Data Analysis</vt:lpstr>
      <vt:lpstr>Learning Objectives</vt:lpstr>
      <vt:lpstr>Studies and sources of variation</vt:lpstr>
      <vt:lpstr>Studies and sources of variation</vt:lpstr>
      <vt:lpstr>Studies and sources of variation</vt:lpstr>
      <vt:lpstr>PowerPoint Presentation</vt:lpstr>
      <vt:lpstr>Final model</vt:lpstr>
      <vt:lpstr>Missingness</vt:lpstr>
      <vt:lpstr>PowerPoint Presentation</vt:lpstr>
      <vt:lpstr> Goals of exploratory data analysis are to:</vt:lpstr>
      <vt:lpstr> Goals of exploratory data analysis are to:</vt:lpstr>
      <vt:lpstr>EDA workflow</vt:lpstr>
      <vt:lpstr>EDA workflow</vt:lpstr>
      <vt:lpstr>Clustering</vt:lpstr>
      <vt:lpstr>Distance metric</vt:lpstr>
      <vt:lpstr>Distance metrics </vt:lpstr>
      <vt:lpstr>Distance metrics</vt:lpstr>
      <vt:lpstr>Distance metrics</vt:lpstr>
      <vt:lpstr>Distance metrics</vt:lpstr>
      <vt:lpstr>Common clustering approaches</vt:lpstr>
      <vt:lpstr>Hierarchical Clustering</vt:lpstr>
      <vt:lpstr>Hierarchical Clustering</vt:lpstr>
      <vt:lpstr>K-Means</vt:lpstr>
      <vt:lpstr>Spectral Clustering</vt:lpstr>
      <vt:lpstr>Clustering approaches</vt:lpstr>
      <vt:lpstr>Deciding on the number of clusters</vt:lpstr>
      <vt:lpstr>PowerPoint Presentation</vt:lpstr>
      <vt:lpstr>PowerPoint Presentation</vt:lpstr>
      <vt:lpstr>PowerPoint Presentation</vt:lpstr>
      <vt:lpstr>Let’s recap!</vt:lpstr>
      <vt:lpstr>Main points:</vt:lpstr>
      <vt:lpstr>PowerPoint Presentation</vt:lpstr>
      <vt:lpstr>We are on a 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Shraddha Pai</cp:lastModifiedBy>
  <cp:revision>43</cp:revision>
  <cp:lastPrinted>2022-12-15T21:01:24Z</cp:lastPrinted>
  <dcterms:created xsi:type="dcterms:W3CDTF">2018-10-31T15:25:31Z</dcterms:created>
  <dcterms:modified xsi:type="dcterms:W3CDTF">2023-06-24T20:10:00Z</dcterms:modified>
</cp:coreProperties>
</file>